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Roboto"/>
      <p:regular r:id="rId17"/>
      <p:bold r:id="rId18"/>
      <p:italic r:id="rId19"/>
      <p:boldItalic r:id="rId2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bold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Roboto-regular.fntdata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font" Target="fonts/Roboto-italic.fntdata"/><Relationship Id="rId6" Type="http://schemas.openxmlformats.org/officeDocument/2006/relationships/slide" Target="slides/slide1.xml"/><Relationship Id="rId18" Type="http://schemas.openxmlformats.org/officeDocument/2006/relationships/font" Target="fonts/Roboto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2fad208495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12fad208495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30e808d6d6_0_6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130e808d6d6_0_6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2f66e9a595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2f66e9a595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12fad208495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12fad208495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2f66e9a595_0_2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2f66e9a595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2fad208495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2fad208495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12f66e9a595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12f66e9a595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2fad208495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2fad20849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12fad208495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12fad208495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2fad208495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2fad208495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559525" y="1340297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Tendencias de juegos de mesa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719863" y="256427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By Zino Van  T Hek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075" y="3382363"/>
            <a:ext cx="2253184" cy="1689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68775" y="3353388"/>
            <a:ext cx="2253182" cy="1689887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1401" y="2809498"/>
            <a:ext cx="1993674" cy="139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Conclusión</a:t>
            </a:r>
            <a:endParaRPr/>
          </a:p>
        </p:txBody>
      </p:sp>
      <p:sp>
        <p:nvSpPr>
          <p:cNvPr id="159" name="Google Shape;159;p22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Los juegos que </a:t>
            </a:r>
            <a:r>
              <a:rPr lang="es"/>
              <a:t>más</a:t>
            </a:r>
            <a:r>
              <a:rPr lang="es"/>
              <a:t> se tienden a crear son juegos WarGame, </a:t>
            </a:r>
            <a:r>
              <a:rPr lang="es"/>
              <a:t>además</a:t>
            </a:r>
            <a:r>
              <a:rPr lang="es"/>
              <a:t> de ser la </a:t>
            </a:r>
            <a:r>
              <a:rPr lang="es"/>
              <a:t>mayoría</a:t>
            </a:r>
            <a:r>
              <a:rPr lang="es"/>
              <a:t> bien votados ,mientras que el consumidor le interesa juegos sencillos que se puedan jugar con Amigos/Familiares, ya </a:t>
            </a:r>
            <a:r>
              <a:rPr lang="es"/>
              <a:t>viene</a:t>
            </a:r>
            <a:r>
              <a:rPr lang="es"/>
              <a:t> a ser con </a:t>
            </a:r>
            <a:r>
              <a:rPr lang="es"/>
              <a:t>mecánicas</a:t>
            </a:r>
            <a:r>
              <a:rPr lang="es"/>
              <a:t> sencillas como el manejo de </a:t>
            </a:r>
            <a:r>
              <a:rPr lang="es"/>
              <a:t>provisiones</a:t>
            </a:r>
            <a:r>
              <a:rPr lang="es"/>
              <a:t> o depender de la suerte mediante los dados.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Esto no quiere decir que se gane </a:t>
            </a:r>
            <a:r>
              <a:rPr lang="es"/>
              <a:t>más</a:t>
            </a:r>
            <a:r>
              <a:rPr lang="es"/>
              <a:t> con este tipo de juegos ya que no he trabajado con esos datos, si no que se tiende a crear </a:t>
            </a:r>
            <a:r>
              <a:rPr lang="es"/>
              <a:t>más</a:t>
            </a:r>
            <a:r>
              <a:rPr lang="es"/>
              <a:t> juegos WarGames a </a:t>
            </a:r>
            <a:r>
              <a:rPr lang="es"/>
              <a:t>juegos de</a:t>
            </a:r>
            <a:r>
              <a:rPr lang="es"/>
              <a:t> menor complejidad.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Google Shape;164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4"/>
          <p:cNvSpPr txBox="1"/>
          <p:nvPr>
            <p:ph type="title"/>
          </p:nvPr>
        </p:nvSpPr>
        <p:spPr>
          <a:xfrm>
            <a:off x="311700" y="3104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Presentancion</a:t>
            </a:r>
            <a:endParaRPr/>
          </a:p>
        </p:txBody>
      </p:sp>
      <p:sp>
        <p:nvSpPr>
          <p:cNvPr id="95" name="Google Shape;95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El Data Set es obtenida de Kaggle: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https://www.kaggle.com/datasets/andrewmvd/board-games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Librerías</a:t>
            </a:r>
            <a:r>
              <a:rPr lang="es"/>
              <a:t> usadas: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Regex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Pandas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Matplotlib/Seaborn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s"/>
              <a:t>Plotly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Preguntas: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01" name="Google Shape;101;p15"/>
          <p:cNvSpPr txBox="1"/>
          <p:nvPr>
            <p:ph idx="1" type="body"/>
          </p:nvPr>
        </p:nvSpPr>
        <p:spPr>
          <a:xfrm>
            <a:off x="311700" y="11661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-¿</a:t>
            </a:r>
            <a:r>
              <a:rPr lang="es"/>
              <a:t>Cuántos</a:t>
            </a:r>
            <a:r>
              <a:rPr lang="es"/>
              <a:t> </a:t>
            </a:r>
            <a:r>
              <a:rPr lang="es"/>
              <a:t>juegos</a:t>
            </a:r>
            <a:r>
              <a:rPr lang="es"/>
              <a:t> se crean al </a:t>
            </a:r>
            <a:r>
              <a:rPr lang="es"/>
              <a:t>año</a:t>
            </a:r>
            <a:r>
              <a:rPr lang="es"/>
              <a:t>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-¿</a:t>
            </a:r>
            <a:r>
              <a:rPr lang="es"/>
              <a:t>Cuántos</a:t>
            </a:r>
            <a:r>
              <a:rPr lang="es"/>
              <a:t> usuarios de media hay al año?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</a:t>
            </a:r>
            <a:r>
              <a:rPr lang="es"/>
              <a:t>¿Qué</a:t>
            </a:r>
            <a:r>
              <a:rPr lang="es"/>
              <a:t> tipo de juegos tiene </a:t>
            </a:r>
            <a:r>
              <a:rPr lang="es"/>
              <a:t>más</a:t>
            </a:r>
            <a:r>
              <a:rPr lang="es"/>
              <a:t> usuarios?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-¿</a:t>
            </a:r>
            <a:r>
              <a:rPr lang="es"/>
              <a:t>Cuál</a:t>
            </a:r>
            <a:r>
              <a:rPr lang="es"/>
              <a:t> es el valoramiento de dichos tipos?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-¿Y </a:t>
            </a:r>
            <a:r>
              <a:rPr lang="es"/>
              <a:t>qué</a:t>
            </a:r>
            <a:r>
              <a:rPr lang="es"/>
              <a:t> </a:t>
            </a:r>
            <a:r>
              <a:rPr lang="es"/>
              <a:t>mecánicas</a:t>
            </a:r>
            <a:r>
              <a:rPr lang="es"/>
              <a:t> destacan de dichos tipos?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6"/>
          <p:cNvSpPr txBox="1"/>
          <p:nvPr>
            <p:ph idx="1" type="body"/>
          </p:nvPr>
        </p:nvSpPr>
        <p:spPr>
          <a:xfrm>
            <a:off x="378450" y="177750"/>
            <a:ext cx="8555700" cy="52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b="1" lang="es" sz="2200">
                <a:solidFill>
                  <a:srgbClr val="000000"/>
                </a:solidFill>
              </a:rPr>
              <a:t>Cuantos juegos al </a:t>
            </a:r>
            <a:r>
              <a:rPr b="1" lang="es" sz="2200">
                <a:solidFill>
                  <a:srgbClr val="000000"/>
                </a:solidFill>
              </a:rPr>
              <a:t>año</a:t>
            </a:r>
            <a:r>
              <a:rPr b="1" lang="es" sz="2200">
                <a:solidFill>
                  <a:srgbClr val="000000"/>
                </a:solidFill>
              </a:rPr>
              <a:t> son creados?</a:t>
            </a:r>
            <a:endParaRPr b="1" sz="2200">
              <a:solidFill>
                <a:srgbClr val="000000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698550"/>
            <a:ext cx="5049275" cy="34810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5093250" y="1664500"/>
            <a:ext cx="3840900" cy="246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00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 la aparición de los videojuegos  los juegos de mesa se vuelven más </a:t>
            </a:r>
            <a:r>
              <a:rPr lang="es"/>
              <a:t>obsoletos</a:t>
            </a:r>
            <a:r>
              <a:rPr lang="es"/>
              <a:t> y conforme la época avanza cada vez hay menos interés ya que todo está al alcance del móvil, debido a la digitalización.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/>
              <a:t>Lo que ayudó a que decayese más fue la pandemia, debido a la limitación de ir tener contacto con amigos o familiares con el cual necesita estar presente para jugar estos juegos</a:t>
            </a:r>
            <a:endParaRPr/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5049275" y="580150"/>
            <a:ext cx="4032000" cy="115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2880"/>
              <a:t>¿Por qué</a:t>
            </a:r>
            <a:r>
              <a:rPr lang="es" sz="2880"/>
              <a:t> hay una </a:t>
            </a:r>
            <a:r>
              <a:rPr lang="es" sz="2880"/>
              <a:t>caída</a:t>
            </a:r>
            <a:r>
              <a:rPr lang="es" sz="2880"/>
              <a:t> en la </a:t>
            </a:r>
            <a:r>
              <a:rPr lang="es" sz="2880"/>
              <a:t>última</a:t>
            </a:r>
            <a:r>
              <a:rPr lang="es" sz="2880"/>
              <a:t> </a:t>
            </a:r>
            <a:r>
              <a:rPr lang="es" sz="2880"/>
              <a:t>década</a:t>
            </a:r>
            <a:r>
              <a:rPr lang="es" sz="2880"/>
              <a:t>?</a:t>
            </a:r>
            <a:endParaRPr sz="288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 txBox="1"/>
          <p:nvPr>
            <p:ph type="title"/>
          </p:nvPr>
        </p:nvSpPr>
        <p:spPr>
          <a:xfrm>
            <a:off x="164750" y="132225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Los tipos de juegos </a:t>
            </a:r>
            <a:r>
              <a:rPr b="1" lang="es">
                <a:solidFill>
                  <a:srgbClr val="000000"/>
                </a:solidFill>
              </a:rPr>
              <a:t>más</a:t>
            </a:r>
            <a:r>
              <a:rPr b="1" lang="es">
                <a:solidFill>
                  <a:srgbClr val="000000"/>
                </a:solidFill>
              </a:rPr>
              <a:t> abundantes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825" y="855175"/>
            <a:ext cx="6305625" cy="362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8"/>
          <p:cNvSpPr txBox="1"/>
          <p:nvPr>
            <p:ph type="title"/>
          </p:nvPr>
        </p:nvSpPr>
        <p:spPr>
          <a:xfrm>
            <a:off x="311700" y="0"/>
            <a:ext cx="8520600" cy="8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Total de usuarios por tipo de juego</a:t>
            </a:r>
            <a:endParaRPr b="1">
              <a:solidFill>
                <a:srgbClr val="000000"/>
              </a:solidFill>
            </a:endParaRPr>
          </a:p>
        </p:txBody>
      </p:sp>
      <p:pic>
        <p:nvPicPr>
          <p:cNvPr id="121" name="Google Shape;12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563300"/>
            <a:ext cx="6906376" cy="4016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8"/>
          <p:cNvSpPr txBox="1"/>
          <p:nvPr>
            <p:ph type="title"/>
          </p:nvPr>
        </p:nvSpPr>
        <p:spPr>
          <a:xfrm>
            <a:off x="6906375" y="481600"/>
            <a:ext cx="2237700" cy="3142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1500">
                <a:solidFill>
                  <a:srgbClr val="000000"/>
                </a:solidFill>
              </a:rPr>
              <a:t>A </a:t>
            </a:r>
            <a:r>
              <a:rPr lang="es" sz="1500">
                <a:solidFill>
                  <a:srgbClr val="000000"/>
                </a:solidFill>
              </a:rPr>
              <a:t>pesar</a:t>
            </a:r>
            <a:r>
              <a:rPr lang="es" sz="1500">
                <a:solidFill>
                  <a:srgbClr val="000000"/>
                </a:solidFill>
              </a:rPr>
              <a:t> de que </a:t>
            </a:r>
            <a:r>
              <a:rPr lang="es" sz="1500">
                <a:solidFill>
                  <a:srgbClr val="000000"/>
                </a:solidFill>
              </a:rPr>
              <a:t>haya</a:t>
            </a:r>
            <a:r>
              <a:rPr lang="es" sz="1500">
                <a:solidFill>
                  <a:srgbClr val="000000"/>
                </a:solidFill>
              </a:rPr>
              <a:t> </a:t>
            </a:r>
            <a:r>
              <a:rPr lang="es" sz="1500">
                <a:solidFill>
                  <a:srgbClr val="000000"/>
                </a:solidFill>
              </a:rPr>
              <a:t>más</a:t>
            </a:r>
            <a:r>
              <a:rPr lang="es" sz="1500">
                <a:solidFill>
                  <a:srgbClr val="000000"/>
                </a:solidFill>
              </a:rPr>
              <a:t> juegos de wargames , hay menos usuarios,por </a:t>
            </a:r>
            <a:r>
              <a:rPr lang="es" sz="1500">
                <a:solidFill>
                  <a:srgbClr val="000000"/>
                </a:solidFill>
              </a:rPr>
              <a:t>qué</a:t>
            </a:r>
            <a:r>
              <a:rPr lang="es" sz="1500">
                <a:solidFill>
                  <a:srgbClr val="000000"/>
                </a:solidFill>
              </a:rPr>
              <a:t> no tienden a ser muy llamativos, debido a su complejidad mientras que las de estrategia y familia tienden ser </a:t>
            </a:r>
            <a:r>
              <a:rPr lang="es" sz="1500">
                <a:solidFill>
                  <a:srgbClr val="000000"/>
                </a:solidFill>
              </a:rPr>
              <a:t>más</a:t>
            </a:r>
            <a:r>
              <a:rPr lang="es" sz="1500">
                <a:solidFill>
                  <a:srgbClr val="000000"/>
                </a:solidFill>
              </a:rPr>
              <a:t> comprensivo para los jugadores</a:t>
            </a:r>
            <a:endParaRPr sz="15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¿Cuál</a:t>
            </a:r>
            <a:r>
              <a:rPr b="1" lang="es">
                <a:solidFill>
                  <a:srgbClr val="000000"/>
                </a:solidFill>
              </a:rPr>
              <a:t> es la </a:t>
            </a:r>
            <a:r>
              <a:rPr b="1" lang="es">
                <a:solidFill>
                  <a:srgbClr val="000000"/>
                </a:solidFill>
              </a:rPr>
              <a:t>opinión</a:t>
            </a:r>
            <a:r>
              <a:rPr b="1" lang="es">
                <a:solidFill>
                  <a:srgbClr val="000000"/>
                </a:solidFill>
              </a:rPr>
              <a:t> de la gente?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28" name="Google Shape;128;p19"/>
          <p:cNvSpPr txBox="1"/>
          <p:nvPr>
            <p:ph idx="1" type="body"/>
          </p:nvPr>
        </p:nvSpPr>
        <p:spPr>
          <a:xfrm>
            <a:off x="288500" y="958475"/>
            <a:ext cx="8520600" cy="117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500">
                <a:solidFill>
                  <a:srgbClr val="1E1E1E"/>
                </a:solidFill>
              </a:rPr>
              <a:t>Se </a:t>
            </a:r>
            <a:r>
              <a:rPr lang="es" sz="1500">
                <a:solidFill>
                  <a:srgbClr val="000000"/>
                </a:solidFill>
              </a:rPr>
              <a:t>considera</a:t>
            </a:r>
            <a:r>
              <a:rPr lang="es" sz="1500">
                <a:solidFill>
                  <a:srgbClr val="000000"/>
                </a:solidFill>
              </a:rPr>
              <a:t> que un </a:t>
            </a:r>
            <a:r>
              <a:rPr lang="es" sz="1500">
                <a:solidFill>
                  <a:srgbClr val="000000"/>
                </a:solidFill>
              </a:rPr>
              <a:t>juego es</a:t>
            </a:r>
            <a:r>
              <a:rPr lang="es" sz="1500">
                <a:solidFill>
                  <a:srgbClr val="000000"/>
                </a:solidFill>
              </a:rPr>
              <a:t> bueno cuando su nota media es por encima de 8, y se observa, que muchos de los juegos valorados por encima de 8 son de WarGames, eso tiene que ver con la cantidad de juegos con ese tipo</a:t>
            </a:r>
            <a:endParaRPr sz="1500">
              <a:solidFill>
                <a:srgbClr val="000000"/>
              </a:solidFill>
            </a:endParaRPr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1139" l="-320" r="320" t="-1140"/>
          <a:stretch/>
        </p:blipFill>
        <p:spPr>
          <a:xfrm>
            <a:off x="0" y="1862825"/>
            <a:ext cx="9144000" cy="328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type="title"/>
          </p:nvPr>
        </p:nvSpPr>
        <p:spPr>
          <a:xfrm>
            <a:off x="0" y="4207250"/>
            <a:ext cx="9144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00000"/>
                </a:solidFill>
              </a:rPr>
              <a:t>¿Qué</a:t>
            </a:r>
            <a:r>
              <a:rPr b="1" lang="es">
                <a:solidFill>
                  <a:srgbClr val="000000"/>
                </a:solidFill>
              </a:rPr>
              <a:t> es lo que llama?</a:t>
            </a:r>
            <a:endParaRPr b="1">
              <a:solidFill>
                <a:srgbClr val="000000"/>
              </a:solidFill>
            </a:endParaRPr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64275" y="49350"/>
            <a:ext cx="30792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Mecánicas</a:t>
            </a:r>
            <a:r>
              <a:rPr lang="es">
                <a:solidFill>
                  <a:srgbClr val="000000"/>
                </a:solidFill>
              </a:rPr>
              <a:t> de juego Family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6" name="Google Shape;13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88323" y="642350"/>
            <a:ext cx="3250052" cy="35649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0"/>
          <p:cNvSpPr txBox="1"/>
          <p:nvPr>
            <p:ph idx="1" type="body"/>
          </p:nvPr>
        </p:nvSpPr>
        <p:spPr>
          <a:xfrm>
            <a:off x="6059175" y="72150"/>
            <a:ext cx="3079200" cy="56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Mecánicas de juego E</a:t>
            </a:r>
            <a:r>
              <a:rPr lang="es">
                <a:solidFill>
                  <a:srgbClr val="000000"/>
                </a:solidFill>
              </a:rPr>
              <a:t>strategia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38" name="Google Shape;13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471" y="642350"/>
            <a:ext cx="2803927" cy="3203162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2982425" y="72150"/>
            <a:ext cx="3126000" cy="6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s">
                <a:solidFill>
                  <a:srgbClr val="000000"/>
                </a:solidFill>
              </a:rPr>
              <a:t>Mecánicas de juego </a:t>
            </a:r>
            <a:r>
              <a:rPr lang="es">
                <a:solidFill>
                  <a:srgbClr val="000000"/>
                </a:solidFill>
              </a:rPr>
              <a:t>Thematic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0" name="Google Shape;140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5" y="642364"/>
            <a:ext cx="3196495" cy="3340664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0"/>
          <p:cNvSpPr/>
          <p:nvPr/>
        </p:nvSpPr>
        <p:spPr>
          <a:xfrm>
            <a:off x="3438725" y="3073650"/>
            <a:ext cx="174000" cy="569100"/>
          </a:xfrm>
          <a:prstGeom prst="ellipse">
            <a:avLst/>
          </a:prstGeom>
          <a:solidFill>
            <a:srgbClr val="999999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0"/>
          <p:cNvSpPr/>
          <p:nvPr/>
        </p:nvSpPr>
        <p:spPr>
          <a:xfrm>
            <a:off x="902200" y="3129100"/>
            <a:ext cx="174000" cy="803400"/>
          </a:xfrm>
          <a:prstGeom prst="ellipse">
            <a:avLst/>
          </a:prstGeom>
          <a:solidFill>
            <a:srgbClr val="999999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0"/>
          <p:cNvSpPr/>
          <p:nvPr/>
        </p:nvSpPr>
        <p:spPr>
          <a:xfrm>
            <a:off x="8063600" y="3129100"/>
            <a:ext cx="174000" cy="569100"/>
          </a:xfrm>
          <a:prstGeom prst="ellipse">
            <a:avLst/>
          </a:prstGeom>
          <a:solidFill>
            <a:srgbClr val="999999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0"/>
          <p:cNvSpPr/>
          <p:nvPr/>
        </p:nvSpPr>
        <p:spPr>
          <a:xfrm>
            <a:off x="289100" y="3129100"/>
            <a:ext cx="174000" cy="569100"/>
          </a:xfrm>
          <a:prstGeom prst="ellipse">
            <a:avLst/>
          </a:prstGeom>
          <a:solidFill>
            <a:srgbClr val="999999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0"/>
          <p:cNvSpPr/>
          <p:nvPr/>
        </p:nvSpPr>
        <p:spPr>
          <a:xfrm>
            <a:off x="6164850" y="3129100"/>
            <a:ext cx="174000" cy="803400"/>
          </a:xfrm>
          <a:prstGeom prst="ellipse">
            <a:avLst/>
          </a:prstGeom>
          <a:solidFill>
            <a:srgbClr val="999999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Google Shape;146;p20"/>
          <p:cNvSpPr/>
          <p:nvPr/>
        </p:nvSpPr>
        <p:spPr>
          <a:xfrm>
            <a:off x="1515300" y="3129100"/>
            <a:ext cx="174000" cy="569100"/>
          </a:xfrm>
          <a:prstGeom prst="ellipse">
            <a:avLst/>
          </a:prstGeom>
          <a:solidFill>
            <a:srgbClr val="999999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20"/>
          <p:cNvSpPr/>
          <p:nvPr/>
        </p:nvSpPr>
        <p:spPr>
          <a:xfrm>
            <a:off x="8697300" y="3129100"/>
            <a:ext cx="174000" cy="569100"/>
          </a:xfrm>
          <a:prstGeom prst="ellipse">
            <a:avLst/>
          </a:prstGeom>
          <a:solidFill>
            <a:srgbClr val="999999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20"/>
          <p:cNvSpPr/>
          <p:nvPr/>
        </p:nvSpPr>
        <p:spPr>
          <a:xfrm>
            <a:off x="2128400" y="3129100"/>
            <a:ext cx="174000" cy="569100"/>
          </a:xfrm>
          <a:prstGeom prst="ellipse">
            <a:avLst/>
          </a:prstGeom>
          <a:solidFill>
            <a:srgbClr val="999999">
              <a:alpha val="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0125" y="409575"/>
            <a:ext cx="7143750" cy="432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